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68" r:id="rId16"/>
    <p:sldId id="270" r:id="rId17"/>
    <p:sldId id="271" r:id="rId18"/>
    <p:sldId id="281" r:id="rId19"/>
    <p:sldId id="283" r:id="rId20"/>
    <p:sldId id="269" r:id="rId21"/>
    <p:sldId id="272" r:id="rId22"/>
    <p:sldId id="273" r:id="rId23"/>
    <p:sldId id="274" r:id="rId24"/>
    <p:sldId id="275" r:id="rId25"/>
    <p:sldId id="284" r:id="rId26"/>
    <p:sldId id="285" r:id="rId27"/>
    <p:sldId id="276" r:id="rId28"/>
    <p:sldId id="277" r:id="rId29"/>
    <p:sldId id="278" r:id="rId30"/>
    <p:sldId id="279" r:id="rId31"/>
    <p:sldId id="292" r:id="rId32"/>
    <p:sldId id="286" r:id="rId33"/>
    <p:sldId id="293" r:id="rId34"/>
    <p:sldId id="294" r:id="rId35"/>
    <p:sldId id="295" r:id="rId36"/>
    <p:sldId id="288" r:id="rId37"/>
    <p:sldId id="287" r:id="rId38"/>
    <p:sldId id="289" r:id="rId39"/>
    <p:sldId id="290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0DF1-6F55-43F8-B365-A9B797EAD2FA}" type="datetimeFigureOut">
              <a:rPr lang="pl-PL" smtClean="0"/>
              <a:pPr/>
              <a:t>2010-12-13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214D-AD1F-48EC-8985-A37789E70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airbus%20a%20300.mpe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boeing%20727.mpe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Silnik_odrzutowy" TargetMode="External"/><Relationship Id="rId13" Type="http://schemas.openxmlformats.org/officeDocument/2006/relationships/hyperlink" Target="http://pl.wikipedia.org/wiki/Pan_American_World_Airways" TargetMode="External"/><Relationship Id="rId3" Type="http://schemas.openxmlformats.org/officeDocument/2006/relationships/hyperlink" Target="http://pl.wikipedia.org/wiki/Boeing_Company" TargetMode="External"/><Relationship Id="rId7" Type="http://schemas.openxmlformats.org/officeDocument/2006/relationships/hyperlink" Target="http://pl.wikipedia.org/wiki/Samolot" TargetMode="External"/><Relationship Id="rId12" Type="http://schemas.openxmlformats.org/officeDocument/2006/relationships/hyperlink" Target="http://pl.wikipedia.org/wiki/1970" TargetMode="External"/><Relationship Id="rId2" Type="http://schemas.openxmlformats.org/officeDocument/2006/relationships/hyperlink" Target="http://pl.wikipedia.org/wiki/Samolot_pasa%C5%BCers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An-225_Mrija" TargetMode="External"/><Relationship Id="rId11" Type="http://schemas.openxmlformats.org/officeDocument/2006/relationships/hyperlink" Target="http://pl.wikipedia.org/wiki/1969" TargetMode="External"/><Relationship Id="rId5" Type="http://schemas.openxmlformats.org/officeDocument/2006/relationships/hyperlink" Target="http://pl.wikipedia.org/wiki/Airbus_A380" TargetMode="External"/><Relationship Id="rId10" Type="http://schemas.openxmlformats.org/officeDocument/2006/relationships/hyperlink" Target="http://pl.wikipedia.org/wiki/9_lutego" TargetMode="External"/><Relationship Id="rId4" Type="http://schemas.openxmlformats.org/officeDocument/2006/relationships/hyperlink" Target="http://pl.wikipedia.org/wiki/Boeing_747" TargetMode="External"/><Relationship Id="rId9" Type="http://schemas.openxmlformats.org/officeDocument/2006/relationships/hyperlink" Target="http://pl.wikipedia.org/wiki/J%C4%99zyk_angielski" TargetMode="External"/><Relationship Id="rId14" Type="http://schemas.openxmlformats.org/officeDocument/2006/relationships/hyperlink" Target="http://pl.wikipedia.org/wiki/200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boeing747.mpe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boeing757.mpe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boeing767.mpe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jajo911\Pulpit\Nowy%20folder%20(100)\videoplayback.mpe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Podstawowe typy samolotów towarowych cargo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t_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3938" cy="5454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DSC07572_regul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0052"/>
            <a:ext cx="4038600" cy="3026258"/>
          </a:xfrm>
        </p:spPr>
      </p:pic>
      <p:pic>
        <p:nvPicPr>
          <p:cNvPr id="8" name="Symbol zastępczy zawartości 7" descr="Airbus_Beluga_A300-600ST_op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pic>
        <p:nvPicPr>
          <p:cNvPr id="7" name="airbus a 300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7167580" cy="5375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727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Boeing 727</a:t>
            </a:r>
            <a:r>
              <a:rPr lang="pl-PL" dirty="0" smtClean="0"/>
              <a:t> – samolot pasażerski, wąskokadłubowy, średniego zasięgu, produkowany od1963 do 1984 roku przez firmę Boeing w USA. Wyprodukowano 1831 egzemplarzy.</a:t>
            </a:r>
          </a:p>
          <a:p>
            <a:r>
              <a:rPr lang="pl-PL" dirty="0" smtClean="0"/>
              <a:t>Boeing 727 pierwszy raz znalazł się w powietrzu w 1963 roku i przez następną dekadę był najpopularniejszym samolotem pasażerskim na świecie. Był najlepiej sprzedającym </a:t>
            </a:r>
            <a:r>
              <a:rPr lang="pl-PL" dirty="0" err="1" smtClean="0"/>
              <a:t>sięsamolotem</a:t>
            </a:r>
            <a:r>
              <a:rPr lang="pl-PL" dirty="0" smtClean="0"/>
              <a:t> odrzutowym aż do lat 80. XX wieku, kiedy został pokonany przez swojego następcę Boeinga 737.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Wersje boeinga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114948"/>
          </a:xfrm>
        </p:spPr>
        <p:txBody>
          <a:bodyPr>
            <a:normAutofit fontScale="77500" lnSpcReduction="20000"/>
          </a:bodyPr>
          <a:lstStyle/>
          <a:p>
            <a:r>
              <a:rPr lang="pl-PL" sz="2600" b="1" dirty="0" smtClean="0"/>
              <a:t>727-100 </a:t>
            </a:r>
          </a:p>
          <a:p>
            <a:r>
              <a:rPr lang="pl-PL" sz="2600" dirty="0" smtClean="0"/>
              <a:t>Pierwszy produkowany </a:t>
            </a:r>
            <a:r>
              <a:rPr lang="pl-PL" sz="2600" dirty="0" smtClean="0"/>
              <a:t>model</a:t>
            </a:r>
            <a:r>
              <a:rPr lang="pl-PL" sz="2600" dirty="0" smtClean="0"/>
              <a:t>.</a:t>
            </a:r>
          </a:p>
          <a:p>
            <a:r>
              <a:rPr lang="pl-PL" sz="2600" dirty="0" smtClean="0"/>
              <a:t>727-100CWersja uniwersalna. Siedzenia mogły być wyjęte, a w ich miejsce wstawiony ładunek.</a:t>
            </a:r>
          </a:p>
          <a:p>
            <a:r>
              <a:rPr lang="pl-PL" sz="2600" dirty="0" smtClean="0"/>
              <a:t>727-100QCQC – Szybka Zamiana (</a:t>
            </a:r>
            <a:r>
              <a:rPr lang="pl-PL" sz="2600" dirty="0" smtClean="0"/>
              <a:t>ang.</a:t>
            </a:r>
            <a:r>
              <a:rPr lang="pl-PL" sz="2600" dirty="0" smtClean="0"/>
              <a:t> </a:t>
            </a:r>
            <a:r>
              <a:rPr lang="pl-PL" sz="2600" dirty="0" err="1" smtClean="0"/>
              <a:t>Quick</a:t>
            </a:r>
            <a:r>
              <a:rPr lang="pl-PL" sz="2600" dirty="0" smtClean="0"/>
              <a:t> </a:t>
            </a:r>
            <a:r>
              <a:rPr lang="pl-PL" sz="2600" dirty="0" err="1" smtClean="0"/>
              <a:t>Change</a:t>
            </a:r>
            <a:r>
              <a:rPr lang="pl-PL" sz="2600" dirty="0" smtClean="0"/>
              <a:t>). Wersja podobna do 727-100C, ale wymiana w niej odbywała się dużo szybciej niż w wersji poprzedniej.</a:t>
            </a:r>
          </a:p>
          <a:p>
            <a:r>
              <a:rPr lang="pl-PL" sz="2600" dirty="0" smtClean="0"/>
              <a:t>'727-100QF</a:t>
            </a:r>
          </a:p>
          <a:p>
            <a:r>
              <a:rPr lang="pl-PL" sz="2600" dirty="0" smtClean="0"/>
              <a:t>QF – Samolot Transportowy (ang. </a:t>
            </a:r>
            <a:r>
              <a:rPr lang="pl-PL" sz="2600" dirty="0" err="1" smtClean="0"/>
              <a:t>Quick</a:t>
            </a:r>
            <a:r>
              <a:rPr lang="pl-PL" sz="2600" dirty="0" smtClean="0"/>
              <a:t> </a:t>
            </a:r>
            <a:r>
              <a:rPr lang="pl-PL" sz="2600" dirty="0" err="1" smtClean="0"/>
              <a:t>Freighter</a:t>
            </a:r>
            <a:r>
              <a:rPr lang="pl-PL" sz="2600" dirty="0" smtClean="0"/>
              <a:t>). Samolot transportowy używany głównie przez United Parcel Service.</a:t>
            </a:r>
          </a:p>
          <a:p>
            <a:r>
              <a:rPr lang="pl-PL" sz="2600" b="1" dirty="0" smtClean="0"/>
              <a:t>727-200 </a:t>
            </a:r>
          </a:p>
          <a:p>
            <a:r>
              <a:rPr lang="pl-PL" sz="2600" dirty="0" smtClean="0"/>
              <a:t>Wydłużona wersja 727-100, -200 jest o 6 m dłuższy (ma 46,7 m ) od -100 (ma 40,7 m). 3 m zostały dodane przed skrzydła, a kolejne 3 za skrzydła. Rozpiętość skrzydeł i wysokość samolotu pozostały takie same jak w wersji 727-100 (odpowiednio: 32,9 m, 10,3 m).</a:t>
            </a:r>
          </a:p>
          <a:p>
            <a:r>
              <a:rPr lang="pl-PL" sz="2600" dirty="0" smtClean="0"/>
              <a:t>Późniejsze 727-200MTOW i zasięg zostały wydłużone.</a:t>
            </a:r>
          </a:p>
          <a:p>
            <a:r>
              <a:rPr lang="pl-PL" sz="2600" dirty="0" smtClean="0"/>
              <a:t>727-200FWersja transportowa.</a:t>
            </a:r>
          </a:p>
          <a:p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9406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5897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R006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19942"/>
            <a:ext cx="9001156" cy="5991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pic>
        <p:nvPicPr>
          <p:cNvPr id="4" name="boeing 727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7500958" cy="562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747 (wersja Towarowa)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Samoloty towarowe cargo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dirty="0" err="1" smtClean="0"/>
              <a:t>McDonnell-Douglas</a:t>
            </a:r>
            <a:r>
              <a:rPr lang="pl-PL" dirty="0" smtClean="0"/>
              <a:t> </a:t>
            </a:r>
            <a:r>
              <a:rPr lang="pl-PL" dirty="0" smtClean="0"/>
              <a:t>11F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Airbus A300-600F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Boeing 727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Boeing 747 (wersja towarowa)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Boeing 757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Boeing 767</a:t>
            </a:r>
          </a:p>
          <a:p>
            <a:pPr>
              <a:buFont typeface="Wingdings" pitchFamily="2" charset="2"/>
              <a:buChar char="Ø"/>
            </a:pPr>
            <a:r>
              <a:rPr lang="pl-PL" dirty="0" err="1" smtClean="0"/>
              <a:t>McDonnell-Douglas</a:t>
            </a:r>
            <a:r>
              <a:rPr lang="pl-PL" dirty="0" smtClean="0"/>
              <a:t> DC-8 </a:t>
            </a:r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Boeing 747 (wersja towarowa)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b="1" dirty="0" smtClean="0"/>
              <a:t>Boeing 747</a:t>
            </a:r>
            <a:r>
              <a:rPr lang="pl-PL" sz="2000" dirty="0" smtClean="0"/>
              <a:t> – </a:t>
            </a:r>
            <a:r>
              <a:rPr lang="pl-PL" sz="2000" dirty="0" smtClean="0">
                <a:hlinkClick r:id="rId2" tooltip="Samolot pasażerski"/>
              </a:rPr>
              <a:t>samolot pasażerski</a:t>
            </a:r>
            <a:r>
              <a:rPr lang="pl-PL" sz="2000" dirty="0" smtClean="0"/>
              <a:t> szerokokadłubowy dalekiego zasięgu, produkowany przez </a:t>
            </a:r>
            <a:r>
              <a:rPr lang="pl-PL" sz="2000" dirty="0" smtClean="0">
                <a:hlinkClick r:id="rId3" tooltip="Boeing Company"/>
              </a:rPr>
              <a:t>Boeing Company</a:t>
            </a:r>
            <a:r>
              <a:rPr lang="pl-PL" sz="2000" dirty="0" smtClean="0"/>
              <a:t>, potocznie nazywany </a:t>
            </a:r>
            <a:r>
              <a:rPr lang="pl-PL" sz="2000" b="1" dirty="0" err="1" smtClean="0"/>
              <a:t>Jumbo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Jet</a:t>
            </a:r>
            <a:r>
              <a:rPr lang="pl-PL" sz="2000" baseline="30000" dirty="0" smtClean="0">
                <a:hlinkClick r:id="rId4"/>
              </a:rPr>
              <a:t>[1]</a:t>
            </a:r>
            <a:r>
              <a:rPr lang="pl-PL" sz="2000" dirty="0" smtClean="0"/>
              <a:t> – ustępując </a:t>
            </a:r>
            <a:r>
              <a:rPr lang="pl-PL" sz="2000" dirty="0" smtClean="0">
                <a:hlinkClick r:id="rId5" tooltip="Airbus A380"/>
              </a:rPr>
              <a:t>Airbusowi A380</a:t>
            </a:r>
            <a:r>
              <a:rPr lang="pl-PL" sz="2000" dirty="0" smtClean="0"/>
              <a:t> i</a:t>
            </a:r>
            <a:r>
              <a:rPr lang="pl-PL" sz="2000" dirty="0" smtClean="0">
                <a:hlinkClick r:id="rId6" tooltip="An-225 Mrija"/>
              </a:rPr>
              <a:t>An-225</a:t>
            </a:r>
            <a:r>
              <a:rPr lang="pl-PL" sz="2000" dirty="0" smtClean="0"/>
              <a:t> jest jednym z największych </a:t>
            </a:r>
            <a:r>
              <a:rPr lang="pl-PL" sz="2000" dirty="0" smtClean="0">
                <a:hlinkClick r:id="rId7" tooltip="Samolot"/>
              </a:rPr>
              <a:t>samolotów</a:t>
            </a:r>
            <a:r>
              <a:rPr lang="pl-PL" sz="2000" dirty="0" smtClean="0"/>
              <a:t> </a:t>
            </a:r>
            <a:r>
              <a:rPr lang="pl-PL" sz="2000" dirty="0" smtClean="0">
                <a:hlinkClick r:id="rId8" tooltip="Silnik odrzutowy"/>
              </a:rPr>
              <a:t>odrzutowych</a:t>
            </a:r>
            <a:r>
              <a:rPr lang="pl-PL" sz="2000" dirty="0" smtClean="0"/>
              <a:t> na świecie, mogącym zabrać na pokład, w zależności od wersji i konfiguracji, od 366 do 568 pasażerów. Istnieją także wersje towarowe (</a:t>
            </a:r>
            <a:r>
              <a:rPr lang="pl-PL" sz="2000" dirty="0" smtClean="0">
                <a:hlinkClick r:id="rId9" tooltip="Język angielski"/>
              </a:rPr>
              <a:t>ang.</a:t>
            </a:r>
            <a:r>
              <a:rPr lang="pl-PL" sz="2000" dirty="0" smtClean="0"/>
              <a:t>: </a:t>
            </a:r>
            <a:r>
              <a:rPr lang="pl-PL" sz="2000" i="1" dirty="0" smtClean="0"/>
              <a:t>cargo</a:t>
            </a:r>
            <a:r>
              <a:rPr lang="pl-PL" sz="2000" dirty="0" smtClean="0"/>
              <a:t>), nie zabierające pasażerów, oraz wersje pół-pasażerskie zabierające duży ładunek i 220 pasażerów. Jest to samolot czterosilnikowy (który jest certyfikowany do lotu na tylko trzech, w razie awarii), a jego cechą charakterystyczną jest "garb", w którym mieści się górny pokład samolotu.</a:t>
            </a:r>
          </a:p>
          <a:p>
            <a:r>
              <a:rPr lang="pl-PL" sz="2000" dirty="0" smtClean="0"/>
              <a:t>Pierwszy lot Boeinga 747 odbył się </a:t>
            </a:r>
            <a:r>
              <a:rPr lang="pl-PL" sz="2000" dirty="0" smtClean="0">
                <a:hlinkClick r:id="rId10" tooltip="9 lutego"/>
              </a:rPr>
              <a:t>9 lutego</a:t>
            </a:r>
            <a:r>
              <a:rPr lang="pl-PL" sz="2000" dirty="0" smtClean="0"/>
              <a:t> </a:t>
            </a:r>
            <a:r>
              <a:rPr lang="pl-PL" sz="2000" dirty="0" smtClean="0">
                <a:hlinkClick r:id="rId11" tooltip="1969"/>
              </a:rPr>
              <a:t>1969</a:t>
            </a:r>
            <a:r>
              <a:rPr lang="pl-PL" sz="2000" dirty="0" smtClean="0"/>
              <a:t> roku, a wprowadzony został do służby w </a:t>
            </a:r>
            <a:r>
              <a:rPr lang="pl-PL" sz="2000" dirty="0" smtClean="0">
                <a:hlinkClick r:id="rId12" tooltip="1970"/>
              </a:rPr>
              <a:t>1970</a:t>
            </a:r>
            <a:r>
              <a:rPr lang="pl-PL" sz="2000" dirty="0" smtClean="0"/>
              <a:t> na amerykańskich liniach </a:t>
            </a:r>
            <a:r>
              <a:rPr lang="pl-PL" sz="2000" dirty="0" smtClean="0">
                <a:hlinkClick r:id="rId13" tooltip="Pan American World Airways"/>
              </a:rPr>
              <a:t>Pan Am</a:t>
            </a:r>
            <a:r>
              <a:rPr lang="pl-PL" sz="2000" dirty="0" smtClean="0"/>
              <a:t>. Do </a:t>
            </a:r>
            <a:r>
              <a:rPr lang="pl-PL" sz="2000" dirty="0" smtClean="0">
                <a:hlinkClick r:id="rId14" tooltip="2006"/>
              </a:rPr>
              <a:t>2006</a:t>
            </a:r>
            <a:r>
              <a:rPr lang="pl-PL" sz="2000" dirty="0" smtClean="0"/>
              <a:t> wyprodukowano 1375 sztuk tego samolotu we wszystkich wersjach.</a:t>
            </a:r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Wersie Boeinga 747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Boeing 747-200C</a:t>
            </a:r>
            <a:r>
              <a:rPr lang="pl-PL" dirty="0" smtClean="0"/>
              <a:t> – wersję pasażersko-towarową.</a:t>
            </a:r>
          </a:p>
          <a:p>
            <a:r>
              <a:rPr lang="pl-PL" b="1" dirty="0" smtClean="0"/>
              <a:t>Boeing 747-200D</a:t>
            </a:r>
            <a:endParaRPr lang="pl-PL" dirty="0" smtClean="0"/>
          </a:p>
          <a:p>
            <a:r>
              <a:rPr lang="pl-PL" b="1" dirty="0" smtClean="0"/>
              <a:t>Boeing 747-200F</a:t>
            </a:r>
            <a:r>
              <a:rPr lang="pl-PL" dirty="0" smtClean="0"/>
              <a:t> – wersję towarową.</a:t>
            </a:r>
          </a:p>
          <a:p>
            <a:r>
              <a:rPr lang="pl-PL" b="1" dirty="0" smtClean="0"/>
              <a:t>Boeing 747-200M</a:t>
            </a:r>
            <a:r>
              <a:rPr lang="pl-PL" dirty="0" smtClean="0"/>
              <a:t> – wersję pasażersko-towarową.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oeing747Freighter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09590"/>
            <a:ext cx="6173660" cy="4019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atlasair747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928802"/>
            <a:ext cx="5357835" cy="3571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lcf-in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455" y="0"/>
            <a:ext cx="5486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pic>
        <p:nvPicPr>
          <p:cNvPr id="4" name="boeing747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142983"/>
            <a:ext cx="7143800" cy="535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757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757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b="1" dirty="0" smtClean="0"/>
              <a:t>Boeing 757</a:t>
            </a:r>
            <a:r>
              <a:rPr lang="pl-PL" sz="1800" dirty="0" smtClean="0"/>
              <a:t> – samolot pasażerski, wąskokadłubowy, dalekiego zasięgu, produkowany przez firmę </a:t>
            </a:r>
            <a:r>
              <a:rPr lang="pl-PL" sz="1800" dirty="0" smtClean="0"/>
              <a:t>Boeing w</a:t>
            </a:r>
            <a:r>
              <a:rPr lang="pl-PL" sz="1800" dirty="0" smtClean="0"/>
              <a:t> USA, wprowadzony do eksploatacji w roku 1983. Wykorzystywany przede wszystkim na trasach kontynentalnych, rzadziej na trasach transatlantyckich. W modelu 757 zostawiono mechaniczne układy sterowania, wprowadzono jednak kilka monitorów, prezentujących najważniejsze dane. Model 757 zabiera na pokład od 200 do 280 pasażerów na odległość od 4 700 do 7 240 </a:t>
            </a:r>
            <a:r>
              <a:rPr lang="pl-PL" sz="1800" dirty="0" err="1" smtClean="0"/>
              <a:t>km</a:t>
            </a:r>
            <a:r>
              <a:rPr lang="pl-PL" sz="1800" dirty="0" smtClean="0"/>
              <a:t>. Ponieważ samoloty pierwotnie powstały do przelotów transkontynentalnych, nie wymagano wielkiego </a:t>
            </a:r>
            <a:r>
              <a:rPr lang="pl-PL" sz="1800" dirty="0" smtClean="0"/>
              <a:t>współczynnika ETOPS</a:t>
            </a:r>
            <a:r>
              <a:rPr lang="pl-PL" sz="1800" dirty="0" smtClean="0"/>
              <a:t>, dlatego wszystkie samoloty posiadały ETOPS 120, a od czasu gdy samoloty planowano na trasy transatlantyckie należało ETOPS wydłużyć. Dzięki zabiegom Boeinga w 1990 roku, B-757 otrzymał ETOPS 180, zezwalający na przeloty nad Północnym Atlantykiem. W końcowym okresie produkcji powstała odmiana do przewozu frachtu, ze zmienionym nieco kadłubem, pozbawiona okien pod oznaczeniem 757-200PF.</a:t>
            </a:r>
          </a:p>
          <a:p>
            <a:r>
              <a:rPr lang="pl-PL" sz="1800" dirty="0" smtClean="0"/>
              <a:t>Został on opracowany prawie równocześnie z modelem Boeing </a:t>
            </a:r>
            <a:r>
              <a:rPr lang="pl-PL" sz="1800" dirty="0" smtClean="0"/>
              <a:t>767  </a:t>
            </a:r>
            <a:r>
              <a:rPr lang="pl-PL" sz="1800" dirty="0" smtClean="0"/>
              <a:t>dlatego szkolenie pilotów latających na tych maszynach jest prawie takie samo.</a:t>
            </a:r>
          </a:p>
          <a:p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4846704525_efc6e1fe2e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16881"/>
            <a:ext cx="5715000" cy="429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4664932162_7f5cfbc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25624"/>
            <a:ext cx="8501122" cy="6222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McDonnell-Douglas</a:t>
            </a:r>
            <a:r>
              <a:rPr lang="pl-PL" b="1" dirty="0" smtClean="0"/>
              <a:t> MD-11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err="1"/>
              <a:t>McDonnell-Douglas</a:t>
            </a:r>
            <a:r>
              <a:rPr lang="pl-PL" b="1" dirty="0"/>
              <a:t> MD-11</a:t>
            </a:r>
            <a:r>
              <a:rPr lang="pl-PL" dirty="0"/>
              <a:t> – trzysilnikowy </a:t>
            </a:r>
            <a:r>
              <a:rPr lang="pl-PL" dirty="0" err="1"/>
              <a:t>szerokokadłubowiec</a:t>
            </a:r>
            <a:r>
              <a:rPr lang="pl-PL" dirty="0"/>
              <a:t> średniego i dalekiego </a:t>
            </a:r>
            <a:r>
              <a:rPr lang="pl-PL" dirty="0" smtClean="0"/>
              <a:t>zasięgu</a:t>
            </a:r>
            <a:r>
              <a:rPr lang="pl-PL" dirty="0"/>
              <a:t>. Był produkowany przez amerykańską firmę </a:t>
            </a:r>
            <a:r>
              <a:rPr lang="pl-PL" dirty="0" err="1"/>
              <a:t>McDonnell-Douglas</a:t>
            </a:r>
            <a:r>
              <a:rPr lang="pl-PL" dirty="0"/>
              <a:t>, a później </a:t>
            </a:r>
            <a:r>
              <a:rPr lang="pl-PL" dirty="0" smtClean="0"/>
              <a:t>przez Boeinga</a:t>
            </a:r>
            <a:r>
              <a:rPr lang="pl-PL" dirty="0"/>
              <a:t> po wchłonięciu przez niego pierwszego producenta. Posiada dwa silniki zamontowane pod skrzydłami oraz jeden pod statecznikiem pionowym. Jest jednym z najbardziej zaufanych pasażerskich odrzutowców na świecie.</a:t>
            </a:r>
          </a:p>
          <a:p>
            <a:r>
              <a:rPr lang="pl-PL" dirty="0"/>
              <a:t>Jest to wysoce zautomatyzowana i unowocześniona wersja, przestarzałego już DC-10. Posiada pewne ulepszenia: jest dłuższy, ma większą rozpiętość skrzydeł, posiada </a:t>
            </a:r>
            <a:r>
              <a:rPr lang="pl-PL" dirty="0" smtClean="0"/>
              <a:t>tzw. </a:t>
            </a:r>
            <a:r>
              <a:rPr lang="pl-PL" dirty="0" err="1" smtClean="0"/>
              <a:t>winglety</a:t>
            </a:r>
            <a:r>
              <a:rPr lang="pl-PL" dirty="0" smtClean="0"/>
              <a:t> </a:t>
            </a:r>
            <a:r>
              <a:rPr lang="pl-PL" dirty="0" smtClean="0"/>
              <a:t>(zagięcia </a:t>
            </a:r>
            <a:r>
              <a:rPr lang="pl-PL" dirty="0"/>
              <a:t>końcówek skrzydeł), oraz nowe silniki. MD-11 posiada tzw. szklany kokpit – nowoczesny kokpit, na którym wskazania przyrządów są wyświetlane na 6 ekranach telewizyjnych CRT.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Film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boeing757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785794"/>
            <a:ext cx="7286676" cy="582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Boeing 767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Boeing 767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b="1" dirty="0" smtClean="0"/>
              <a:t>Boeing 767</a:t>
            </a:r>
            <a:r>
              <a:rPr lang="pl-PL" sz="1400" dirty="0" smtClean="0"/>
              <a:t> jest średniej wielkości </a:t>
            </a:r>
            <a:r>
              <a:rPr lang="pl-PL" sz="1400" dirty="0" smtClean="0"/>
              <a:t>szerokokadłubowe, dwusilnikowy samolot  pasażerski produkowany </a:t>
            </a:r>
            <a:r>
              <a:rPr lang="pl-PL" sz="1400" dirty="0" smtClean="0"/>
              <a:t>przez Boeing Commercial </a:t>
            </a:r>
            <a:r>
              <a:rPr lang="pl-PL" sz="1400" dirty="0" err="1" smtClean="0"/>
              <a:t>Airplanes</a:t>
            </a:r>
            <a:r>
              <a:rPr lang="pl-PL" sz="1400" dirty="0" smtClean="0"/>
              <a:t>.</a:t>
            </a:r>
            <a:r>
              <a:rPr lang="pl-PL" sz="1400" dirty="0" smtClean="0"/>
              <a:t> Wersje osobowe 767 mogą przenosić pomiędzy 181 i 375 pasażerów, mają zasięg 5200 do 6590 mil </a:t>
            </a:r>
            <a:r>
              <a:rPr lang="pl-PL" sz="1400" dirty="0" smtClean="0"/>
              <a:t>morskich (9400 </a:t>
            </a:r>
            <a:r>
              <a:rPr lang="pl-PL" sz="1400" dirty="0" smtClean="0"/>
              <a:t>do 12200 km) w zależności od konfiguracji miejsc siedzących i wariant. </a:t>
            </a:r>
            <a:r>
              <a:rPr lang="pl-PL" sz="1400" baseline="30000" dirty="0" smtClean="0"/>
              <a:t>[</a:t>
            </a:r>
            <a:r>
              <a:rPr lang="pl-PL" sz="1400" dirty="0" smtClean="0"/>
              <a:t> Boeing 767 został wyprodukowany w trzech kadłub długości. Oryginał </a:t>
            </a:r>
            <a:r>
              <a:rPr lang="pl-PL" sz="1400" dirty="0" smtClean="0"/>
              <a:t>767-200 pierwszy </a:t>
            </a:r>
            <a:r>
              <a:rPr lang="pl-PL" sz="1400" dirty="0" smtClean="0"/>
              <a:t>wszedł do linii w 1982 r., a następnie 767-300 w 1986 roku, a 767-400ER , w 2000 roku. Rozszerzony zakres wersji oryginalnej -200 i -300 modeli 767-200ER oraz 767-300ER , które zostały wyprodukowane z dodatkiem ładowność i zasięg działania </a:t>
            </a:r>
            <a:r>
              <a:rPr lang="pl-PL" sz="1400" dirty="0" smtClean="0"/>
              <a:t>zdolności.767-300F ,</a:t>
            </a:r>
            <a:r>
              <a:rPr lang="pl-PL" sz="1400" dirty="0" smtClean="0"/>
              <a:t> frachtowiec wersji , wszedł do służby w 1995 roku.</a:t>
            </a:r>
          </a:p>
          <a:p>
            <a:r>
              <a:rPr lang="pl-PL" sz="1400" dirty="0" smtClean="0"/>
              <a:t>Pierwsze ciało </a:t>
            </a:r>
            <a:r>
              <a:rPr lang="pl-PL" sz="1400" dirty="0" err="1" smtClean="0"/>
              <a:t>twinjet</a:t>
            </a:r>
            <a:r>
              <a:rPr lang="pl-PL" sz="1400" dirty="0" smtClean="0"/>
              <a:t> szeroki produkowane przez Boeinga, 767 został opracowany i zaprojektowany wspólnie z wąskim ciała 757 Boeing </a:t>
            </a:r>
            <a:r>
              <a:rPr lang="pl-PL" sz="1400" dirty="0" err="1" smtClean="0"/>
              <a:t>twinjet</a:t>
            </a:r>
            <a:r>
              <a:rPr lang="pl-PL" sz="1400" dirty="0" smtClean="0"/>
              <a:t>. Oba samoloty cech konstrukcyjnych akcji i pokładów lotu , umożliwiając pilotów potrzebnych do uzyskania wspólnego </a:t>
            </a:r>
            <a:r>
              <a:rPr lang="pl-PL" sz="1400" dirty="0" err="1" smtClean="0"/>
              <a:t>ratingu</a:t>
            </a:r>
            <a:r>
              <a:rPr lang="pl-PL" sz="1400" dirty="0" smtClean="0"/>
              <a:t> typu do obsługi dwóch statków powietrznych. 767 był pierwszym samolotem Boeing ciała szeroki, aby wprowadzić usługi z dwuosobowej załogi w </a:t>
            </a:r>
            <a:r>
              <a:rPr lang="pl-PL" sz="1400" dirty="0" smtClean="0"/>
              <a:t>kabinie , </a:t>
            </a:r>
            <a:r>
              <a:rPr lang="pl-PL" sz="1400" dirty="0" smtClean="0"/>
              <a:t>eliminując </a:t>
            </a:r>
            <a:r>
              <a:rPr lang="pl-PL" sz="1400" dirty="0" err="1" smtClean="0"/>
              <a:t>potrzebęmechanika</a:t>
            </a:r>
            <a:r>
              <a:rPr lang="pl-PL" sz="1400" dirty="0" smtClean="0"/>
              <a:t> pokładowego . Po eksploatacyjnych wskazania jego </a:t>
            </a:r>
            <a:r>
              <a:rPr lang="pl-PL" sz="1400" dirty="0" err="1" smtClean="0"/>
              <a:t>twinjet</a:t>
            </a:r>
            <a:r>
              <a:rPr lang="pl-PL" sz="1400" dirty="0" smtClean="0"/>
              <a:t> niezawodność konstrukcji, 767 otrzymał zgody organu regulacyjnego, co umożliwia wydłużenie operacji transoceanicznych początku w 1985 roku.</a:t>
            </a:r>
          </a:p>
          <a:p>
            <a:r>
              <a:rPr lang="pl-PL" sz="1400" dirty="0" smtClean="0"/>
              <a:t>Przez 1990, Boeing 767 został powszechnie używane na średnio-i długodystansowych trasach, a także samolotów w rankingu najczęściej używanych samolot do lotów transatlantyckich między USA i </a:t>
            </a:r>
            <a:r>
              <a:rPr lang="pl-PL" sz="1400" dirty="0" err="1" smtClean="0"/>
              <a:t>EuropieDokonano</a:t>
            </a:r>
            <a:r>
              <a:rPr lang="pl-PL" sz="1400" dirty="0" smtClean="0"/>
              <a:t> </a:t>
            </a:r>
            <a:r>
              <a:rPr lang="pl-PL" sz="1400" dirty="0" smtClean="0"/>
              <a:t>ponad 1000 Boeing 767 zamówienia dostarczonych ponad 990 w roku 2010. </a:t>
            </a:r>
            <a:r>
              <a:rPr lang="pl-PL" sz="1400" baseline="30000" dirty="0" smtClean="0"/>
              <a:t>[</a:t>
            </a:r>
            <a:r>
              <a:rPr lang="pl-PL" sz="1400" dirty="0" smtClean="0"/>
              <a:t> Modele -300/-300ER są </a:t>
            </a:r>
            <a:r>
              <a:rPr lang="pl-PL" sz="1400" dirty="0" smtClean="0"/>
              <a:t>najbardziej </a:t>
            </a:r>
            <a:r>
              <a:rPr lang="pl-PL" sz="1400" dirty="0" smtClean="0"/>
              <a:t>popularne warianty, co stanowi około dwie trzecie wszystkich 767 zamówienia. </a:t>
            </a:r>
            <a:r>
              <a:rPr lang="pl-PL" sz="1400" baseline="30000" dirty="0" smtClean="0"/>
              <a:t>[</a:t>
            </a:r>
            <a:r>
              <a:rPr lang="pl-PL" sz="1400" dirty="0" smtClean="0"/>
              <a:t>było </a:t>
            </a:r>
            <a:r>
              <a:rPr lang="pl-PL" sz="1400" dirty="0" smtClean="0"/>
              <a:t>863 Boeing 767 w ruchu z ponad 40 linii lotniczych od lipca 2010. 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613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536" y="1600200"/>
            <a:ext cx="58889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2359135765_d2200243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510870"/>
            <a:ext cx="7384176" cy="5065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pic>
        <p:nvPicPr>
          <p:cNvPr id="4" name="boeing767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129883"/>
            <a:ext cx="7429552" cy="557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McDonnell-Douglas</a:t>
            </a:r>
            <a:r>
              <a:rPr lang="pl-PL" dirty="0" smtClean="0"/>
              <a:t> DC-8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McDonnell-Douglas</a:t>
            </a:r>
            <a:r>
              <a:rPr lang="pl-PL" dirty="0" smtClean="0"/>
              <a:t> DC-8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Douglas DC-8</a:t>
            </a:r>
            <a:r>
              <a:rPr lang="pl-PL" dirty="0" smtClean="0"/>
              <a:t> jest czterosilnikowych </a:t>
            </a:r>
            <a:r>
              <a:rPr lang="pl-PL" dirty="0" err="1" smtClean="0"/>
              <a:t>jet</a:t>
            </a:r>
            <a:r>
              <a:rPr lang="pl-PL" dirty="0" smtClean="0"/>
              <a:t> samolot , wyprodukowany 1958/72.Rozpoczęty później niż w konkurencyjnych Boeing 707 , DC-8 niemniej jednak ustalono, Douglas silną pozycję na rynku samolotu, i pozostał w produkcji aż do 1972 roku, kiedy większe projekty, w tym DC-10 , wykonane DC-8 nieaktualne. Spadek do drugiej linii obowiązków, szczegóły DC-8 design pozwolił trzymać nieco więcej ładunku niż 707; dziesiątki przykładów ponownie frachtowiec z silnikiem pozostaje w służbie tego dnia, gdy usługi komercyjne 707 w znacznym stopniu zakończyła się w 2000 roku.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aiadc873dh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339181"/>
            <a:ext cx="6096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670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568" y="1600200"/>
            <a:ext cx="66968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likLH Cargo MD-11F D-ALC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1" y="142852"/>
            <a:ext cx="9048486" cy="5983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Ogólne porównanie największych samolotów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likGiant planes comparis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-24525"/>
            <a:ext cx="4929221" cy="6882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Wykonali: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Bartosz Jałowiec</a:t>
            </a:r>
          </a:p>
          <a:p>
            <a:r>
              <a:rPr lang="pl-PL" dirty="0" smtClean="0"/>
              <a:t>Krystian Miśta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err="1" smtClean="0"/>
              <a:t>kl</a:t>
            </a:r>
            <a:r>
              <a:rPr lang="pl-PL" dirty="0" smtClean="0"/>
              <a:t> IIIC 2010/2011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75793004.aXYuKiqb.aUPS1aCockp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712"/>
            <a:ext cx="9144000" cy="642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pic>
        <p:nvPicPr>
          <p:cNvPr id="8" name="videoplayback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80795"/>
            <a:ext cx="9112568" cy="514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Airbus A300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Airbus A300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 </a:t>
            </a:r>
            <a:r>
              <a:rPr lang="pl-PL" b="1" dirty="0" smtClean="0"/>
              <a:t>Airbus A300</a:t>
            </a:r>
            <a:r>
              <a:rPr lang="pl-PL" dirty="0" smtClean="0"/>
              <a:t> – </a:t>
            </a:r>
            <a:r>
              <a:rPr lang="pl-PL" dirty="0" smtClean="0"/>
              <a:t>samolot pasażerski</a:t>
            </a:r>
            <a:r>
              <a:rPr lang="pl-PL" dirty="0" smtClean="0"/>
              <a:t> lub transportowy dalekiego zasięgu, powstały w 1972r. jako pierwsze dzieło nowo powstałego europejskiego konsorcjum Airbus.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AirbusA300F4-605R_BDL_FedEX_N672FE_cn779_5Aug2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092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99</Words>
  <Application>Microsoft Office PowerPoint</Application>
  <PresentationFormat>Pokaz na ekranie (4:3)</PresentationFormat>
  <Paragraphs>62</Paragraphs>
  <Slides>43</Slides>
  <Notes>0</Notes>
  <HiddenSlides>0</HiddenSlides>
  <MMClips>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Podstawowe typy samolotów towarowych cargo</vt:lpstr>
      <vt:lpstr>Samoloty towarowe cargo</vt:lpstr>
      <vt:lpstr>McDonnell-Douglas MD-11</vt:lpstr>
      <vt:lpstr>Slajd 4</vt:lpstr>
      <vt:lpstr>Slajd 5</vt:lpstr>
      <vt:lpstr>FILM</vt:lpstr>
      <vt:lpstr>Airbus A300</vt:lpstr>
      <vt:lpstr>Airbus A300</vt:lpstr>
      <vt:lpstr>Slajd 9</vt:lpstr>
      <vt:lpstr>Slajd 10</vt:lpstr>
      <vt:lpstr>Slajd 11</vt:lpstr>
      <vt:lpstr>Film</vt:lpstr>
      <vt:lpstr>Boeing 727</vt:lpstr>
      <vt:lpstr>Boeing 727</vt:lpstr>
      <vt:lpstr>Wersje boeinga</vt:lpstr>
      <vt:lpstr>Slajd 16</vt:lpstr>
      <vt:lpstr>Slajd 17</vt:lpstr>
      <vt:lpstr>Film</vt:lpstr>
      <vt:lpstr>Boeing 747 (wersja Towarowa)</vt:lpstr>
      <vt:lpstr>Boeing 747 (wersja towarowa) </vt:lpstr>
      <vt:lpstr>Wersie Boeinga 747</vt:lpstr>
      <vt:lpstr>Slajd 22</vt:lpstr>
      <vt:lpstr>Slajd 23</vt:lpstr>
      <vt:lpstr>Slajd 24</vt:lpstr>
      <vt:lpstr>Film</vt:lpstr>
      <vt:lpstr>Boeing 757</vt:lpstr>
      <vt:lpstr>Boeing 757</vt:lpstr>
      <vt:lpstr>Slajd 28</vt:lpstr>
      <vt:lpstr>Slajd 29</vt:lpstr>
      <vt:lpstr>Film </vt:lpstr>
      <vt:lpstr>Boeing 767</vt:lpstr>
      <vt:lpstr>Boeing 767 </vt:lpstr>
      <vt:lpstr>Slajd 33</vt:lpstr>
      <vt:lpstr>Slajd 34</vt:lpstr>
      <vt:lpstr>Film</vt:lpstr>
      <vt:lpstr>McDonnell-Douglas DC-8  </vt:lpstr>
      <vt:lpstr>McDonnell-Douglas DC-8  </vt:lpstr>
      <vt:lpstr>Slajd 38</vt:lpstr>
      <vt:lpstr>Slajd 39</vt:lpstr>
      <vt:lpstr>Ogólne porównanie największych samolotów</vt:lpstr>
      <vt:lpstr>Slajd 41</vt:lpstr>
      <vt:lpstr>Dziękujemy za uwagę </vt:lpstr>
      <vt:lpstr>Wykonali: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jajo911</dc:creator>
  <cp:lastModifiedBy>jajo911</cp:lastModifiedBy>
  <cp:revision>36</cp:revision>
  <dcterms:created xsi:type="dcterms:W3CDTF">2010-12-12T13:40:00Z</dcterms:created>
  <dcterms:modified xsi:type="dcterms:W3CDTF">2010-12-13T22:38:56Z</dcterms:modified>
</cp:coreProperties>
</file>